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9" r:id="rId10"/>
    <p:sldId id="270" r:id="rId11"/>
    <p:sldId id="271" r:id="rId12"/>
    <p:sldId id="272" r:id="rId13"/>
    <p:sldId id="275" r:id="rId14"/>
    <p:sldId id="273" r:id="rId15"/>
    <p:sldId id="274" r:id="rId16"/>
    <p:sldId id="276" r:id="rId17"/>
    <p:sldId id="278" r:id="rId18"/>
    <p:sldId id="279" r:id="rId19"/>
    <p:sldId id="267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Bold" pitchFamily="2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 autoAdjust="0"/>
    <p:restoredTop sz="94072" autoAdjust="0"/>
  </p:normalViewPr>
  <p:slideViewPr>
    <p:cSldViewPr>
      <p:cViewPr>
        <p:scale>
          <a:sx n="74" d="100"/>
          <a:sy n="74" d="100"/>
        </p:scale>
        <p:origin x="520" y="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47746" y="3248209"/>
            <a:ext cx="9622953" cy="1829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853"/>
              </a:lnSpc>
            </a:pPr>
            <a:r>
              <a:rPr lang="ko-KR" altLang="en-US" sz="9380" dirty="0">
                <a:solidFill>
                  <a:srgbClr val="203858"/>
                </a:solidFill>
                <a:latin typeface="Open Sans Bold"/>
              </a:rPr>
              <a:t>모임통장 어플</a:t>
            </a:r>
            <a:endParaRPr lang="en-US" altLang="ko-KR" sz="9380" dirty="0">
              <a:solidFill>
                <a:srgbClr val="203858"/>
              </a:solidFill>
              <a:latin typeface="Open Sans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5769447" y="5656981"/>
            <a:ext cx="6338182" cy="865631"/>
            <a:chOff x="0" y="0"/>
            <a:chExt cx="1669315" cy="227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9315" cy="227985"/>
            </a:xfrm>
            <a:custGeom>
              <a:avLst/>
              <a:gdLst/>
              <a:ahLst/>
              <a:cxnLst/>
              <a:rect l="l" t="t" r="r" b="b"/>
              <a:pathLst>
                <a:path w="1669315" h="227985">
                  <a:moveTo>
                    <a:pt x="0" y="0"/>
                  </a:moveTo>
                  <a:lnTo>
                    <a:pt x="1669315" y="0"/>
                  </a:lnTo>
                  <a:lnTo>
                    <a:pt x="1669315" y="227985"/>
                  </a:lnTo>
                  <a:lnTo>
                    <a:pt x="0" y="227985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1669315" cy="342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74246" y="5715954"/>
            <a:ext cx="3569954" cy="598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2"/>
              </a:lnSpc>
            </a:pPr>
            <a:r>
              <a:rPr lang="en-US" altLang="ko-KR" sz="3060" dirty="0">
                <a:solidFill>
                  <a:srgbClr val="F6F5F5"/>
                </a:solidFill>
                <a:latin typeface="Open Sans"/>
              </a:rPr>
              <a:t>2071145</a:t>
            </a:r>
            <a:r>
              <a:rPr lang="ko-KR" altLang="en-US" sz="3060" dirty="0">
                <a:solidFill>
                  <a:srgbClr val="F6F5F5"/>
                </a:solidFill>
                <a:latin typeface="Open Sans"/>
              </a:rPr>
              <a:t> 유현경</a:t>
            </a:r>
            <a:endParaRPr lang="en-US" sz="3060" dirty="0">
              <a:solidFill>
                <a:srgbClr val="F6F5F5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코드 설명</a:t>
            </a:r>
            <a:r>
              <a:rPr lang="en-US" altLang="ko-KR" sz="4607" dirty="0">
                <a:solidFill>
                  <a:srgbClr val="292929"/>
                </a:solidFill>
                <a:ea typeface="Open Sans Bold"/>
              </a:rPr>
              <a:t> - </a:t>
            </a:r>
            <a:r>
              <a:rPr lang="ko-KR" altLang="en-US" sz="4607" dirty="0" err="1">
                <a:solidFill>
                  <a:srgbClr val="292929"/>
                </a:solidFill>
                <a:ea typeface="Open Sans Bold"/>
              </a:rPr>
              <a:t>홈화면</a:t>
            </a:r>
            <a:endParaRPr lang="en-US" sz="4607" dirty="0">
              <a:solidFill>
                <a:srgbClr val="292929"/>
              </a:solidFill>
              <a:ea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</a:rPr>
              <a:t>05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7B6D790-5082-5724-D264-3145D3B18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02" y="5484537"/>
            <a:ext cx="12897998" cy="3926163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DBE92BB7-D0A9-8DFE-9361-810EC0D89369}"/>
              </a:ext>
            </a:extLst>
          </p:cNvPr>
          <p:cNvSpPr txBox="1"/>
          <p:nvPr/>
        </p:nvSpPr>
        <p:spPr>
          <a:xfrm>
            <a:off x="1371600" y="2781300"/>
            <a:ext cx="13164424" cy="1763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292929"/>
                </a:solidFill>
                <a:latin typeface="Open Sans"/>
              </a:rPr>
              <a:t>2. Search Bar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altLang="ko-KR" sz="3000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lowercased() :  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대소문자 관계 없이 모임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title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필터링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499" dirty="0" err="1">
                <a:solidFill>
                  <a:srgbClr val="292929"/>
                </a:solidFill>
                <a:latin typeface="Open Sans"/>
              </a:rPr>
              <a:t>meetingTableView.reloadData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() : 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필터링한 모임을 </a:t>
            </a:r>
            <a:r>
              <a:rPr lang="en-US" altLang="ko-KR" sz="2499" dirty="0" err="1">
                <a:solidFill>
                  <a:srgbClr val="292929"/>
                </a:solidFill>
                <a:latin typeface="Open Sans"/>
              </a:rPr>
              <a:t>TableView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에 다시 보여줌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73432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42754" y="1077869"/>
            <a:ext cx="7287046" cy="894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코드 설명</a:t>
            </a:r>
            <a:r>
              <a:rPr lang="en-US" altLang="ko-KR" sz="4607" dirty="0">
                <a:solidFill>
                  <a:srgbClr val="292929"/>
                </a:solidFill>
                <a:ea typeface="Open Sans Bold"/>
              </a:rPr>
              <a:t> – </a:t>
            </a: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디테일 페이지</a:t>
            </a:r>
            <a:endParaRPr lang="en-US" sz="4607" dirty="0">
              <a:solidFill>
                <a:srgbClr val="292929"/>
              </a:solidFill>
              <a:ea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</a:rPr>
              <a:t>05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DBE92BB7-D0A9-8DFE-9361-810EC0D89369}"/>
              </a:ext>
            </a:extLst>
          </p:cNvPr>
          <p:cNvSpPr txBox="1"/>
          <p:nvPr/>
        </p:nvSpPr>
        <p:spPr>
          <a:xfrm>
            <a:off x="866743" y="2781300"/>
            <a:ext cx="6819092" cy="2212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99"/>
              </a:lnSpc>
              <a:spcBef>
                <a:spcPct val="0"/>
              </a:spcBef>
              <a:buAutoNum type="arabicPeriod"/>
            </a:pPr>
            <a:r>
              <a:rPr lang="en-US" altLang="ko-KR" sz="3000" dirty="0" err="1">
                <a:solidFill>
                  <a:srgbClr val="292929"/>
                </a:solidFill>
                <a:latin typeface="Open Sans"/>
              </a:rPr>
              <a:t>PickerView</a:t>
            </a:r>
            <a:endParaRPr lang="en-US" altLang="ko-KR" sz="3000" dirty="0">
              <a:solidFill>
                <a:srgbClr val="292929"/>
              </a:solidFill>
              <a:latin typeface="Open Sans"/>
            </a:endParaRPr>
          </a:p>
          <a:p>
            <a:pPr marL="457200" indent="-457200">
              <a:lnSpc>
                <a:spcPts val="3499"/>
              </a:lnSpc>
              <a:spcBef>
                <a:spcPct val="0"/>
              </a:spcBef>
              <a:buAutoNum type="arabicPeriod"/>
            </a:pPr>
            <a:endParaRPr lang="en-US" altLang="ko-KR" sz="3000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days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배열 수 만큼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3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개의 컴포넌트 개수 할당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연도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,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월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,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일에 따른 컴포넌트에 개수 할당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선택한 값 변환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DFF4F5-B441-04FC-E5C2-D175309E7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92" y="8039473"/>
            <a:ext cx="5994400" cy="184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381992-ED8C-8B3D-1DFB-75B173FCB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457" y="2476500"/>
            <a:ext cx="9067800" cy="74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3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037F0A6-FA1F-0339-23CC-84949F02C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556866"/>
            <a:ext cx="4203700" cy="25273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42754" y="1077869"/>
            <a:ext cx="7287046" cy="894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코드 설명</a:t>
            </a:r>
            <a:r>
              <a:rPr lang="en-US" altLang="ko-KR" sz="4607" dirty="0">
                <a:solidFill>
                  <a:srgbClr val="292929"/>
                </a:solidFill>
                <a:ea typeface="Open Sans Bold"/>
              </a:rPr>
              <a:t> – </a:t>
            </a: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디테일 페이지</a:t>
            </a:r>
            <a:endParaRPr lang="en-US" sz="4607" dirty="0">
              <a:solidFill>
                <a:srgbClr val="292929"/>
              </a:solidFill>
              <a:ea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</a:rPr>
              <a:t>05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DBE92BB7-D0A9-8DFE-9361-810EC0D89369}"/>
              </a:ext>
            </a:extLst>
          </p:cNvPr>
          <p:cNvSpPr txBox="1"/>
          <p:nvPr/>
        </p:nvSpPr>
        <p:spPr>
          <a:xfrm>
            <a:off x="1371600" y="2552700"/>
            <a:ext cx="9585272" cy="1317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92929"/>
                </a:solidFill>
                <a:latin typeface="Open Sans"/>
              </a:rPr>
              <a:t>데이터</a:t>
            </a:r>
            <a:endParaRPr lang="en-US" altLang="ko-KR" sz="3000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Firebase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에 저장된 전체 유저와 내가 </a:t>
            </a:r>
            <a:r>
              <a:rPr lang="ko-KR" altLang="en-US" sz="2499" dirty="0" err="1">
                <a:solidFill>
                  <a:srgbClr val="292929"/>
                </a:solidFill>
                <a:latin typeface="Open Sans"/>
              </a:rPr>
              <a:t>팔로잉한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데이터들 가져오기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비동기 방식으로 </a:t>
            </a:r>
            <a:r>
              <a:rPr lang="en-US" altLang="ko-KR" sz="2499" dirty="0" err="1">
                <a:solidFill>
                  <a:srgbClr val="292929"/>
                </a:solidFill>
                <a:latin typeface="Open Sans"/>
              </a:rPr>
              <a:t>CollectionView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, </a:t>
            </a:r>
            <a:r>
              <a:rPr lang="en-US" altLang="ko-KR" sz="2499" dirty="0" err="1">
                <a:solidFill>
                  <a:srgbClr val="292929"/>
                </a:solidFill>
                <a:latin typeface="Open Sans"/>
              </a:rPr>
              <a:t>TableView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한번씩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reload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B90972-D090-C336-F83B-1685EB6BC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251174"/>
            <a:ext cx="7772400" cy="31528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A3B1CD-CE44-F60E-647B-DC256B49D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6273504"/>
            <a:ext cx="9585272" cy="34603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808A4-B3A7-2941-B3E2-5CC5930F96BA}"/>
              </a:ext>
            </a:extLst>
          </p:cNvPr>
          <p:cNvSpPr/>
          <p:nvPr/>
        </p:nvSpPr>
        <p:spPr>
          <a:xfrm>
            <a:off x="2286000" y="9171030"/>
            <a:ext cx="3822700" cy="620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81855-0A43-5C28-9F7A-79978AD99710}"/>
              </a:ext>
            </a:extLst>
          </p:cNvPr>
          <p:cNvSpPr/>
          <p:nvPr/>
        </p:nvSpPr>
        <p:spPr>
          <a:xfrm>
            <a:off x="2078836" y="6918468"/>
            <a:ext cx="41235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93056C-AE9F-24C6-08E4-243F89BD9E39}"/>
              </a:ext>
            </a:extLst>
          </p:cNvPr>
          <p:cNvSpPr/>
          <p:nvPr/>
        </p:nvSpPr>
        <p:spPr>
          <a:xfrm>
            <a:off x="8382000" y="9268190"/>
            <a:ext cx="3725100" cy="316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62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42754" y="1077869"/>
            <a:ext cx="7287046" cy="894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코드 설명</a:t>
            </a:r>
            <a:r>
              <a:rPr lang="en-US" altLang="ko-KR" sz="4607" dirty="0">
                <a:solidFill>
                  <a:srgbClr val="292929"/>
                </a:solidFill>
                <a:ea typeface="Open Sans Bold"/>
              </a:rPr>
              <a:t> – </a:t>
            </a: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디테일 페이지</a:t>
            </a:r>
            <a:endParaRPr lang="en-US" sz="4607" dirty="0">
              <a:solidFill>
                <a:srgbClr val="292929"/>
              </a:solidFill>
              <a:ea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</a:rPr>
              <a:t>05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DBE92BB7-D0A9-8DFE-9361-810EC0D89369}"/>
              </a:ext>
            </a:extLst>
          </p:cNvPr>
          <p:cNvSpPr txBox="1"/>
          <p:nvPr/>
        </p:nvSpPr>
        <p:spPr>
          <a:xfrm>
            <a:off x="1074419" y="2626684"/>
            <a:ext cx="16752369" cy="1763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292929"/>
                </a:solidFill>
                <a:latin typeface="Open Sans"/>
              </a:rPr>
              <a:t>2.</a:t>
            </a:r>
            <a:r>
              <a:rPr lang="ko-KR" altLang="en-US" sz="3000" dirty="0">
                <a:solidFill>
                  <a:srgbClr val="292929"/>
                </a:solidFill>
                <a:latin typeface="Open Sans"/>
              </a:rPr>
              <a:t> </a:t>
            </a:r>
            <a:r>
              <a:rPr lang="en-US" altLang="ko-KR" sz="3000" dirty="0">
                <a:solidFill>
                  <a:srgbClr val="292929"/>
                </a:solidFill>
                <a:latin typeface="Open Sans"/>
              </a:rPr>
              <a:t>Collection View</a:t>
            </a:r>
            <a:r>
              <a:rPr lang="ko-KR" altLang="en-US" sz="3000" dirty="0">
                <a:solidFill>
                  <a:srgbClr val="292929"/>
                </a:solidFill>
                <a:latin typeface="Open Sans"/>
              </a:rPr>
              <a:t> </a:t>
            </a:r>
            <a:r>
              <a:rPr lang="en-US" altLang="ko-KR" sz="3000" dirty="0">
                <a:solidFill>
                  <a:srgbClr val="292929"/>
                </a:solidFill>
                <a:latin typeface="Open Sans"/>
              </a:rPr>
              <a:t>–</a:t>
            </a:r>
            <a:r>
              <a:rPr lang="ko-KR" altLang="en-US" sz="3000" dirty="0">
                <a:solidFill>
                  <a:srgbClr val="292929"/>
                </a:solidFill>
                <a:latin typeface="Open Sans"/>
              </a:rPr>
              <a:t> </a:t>
            </a:r>
            <a:r>
              <a:rPr lang="en-US" altLang="ko-KR" sz="3000" dirty="0" err="1">
                <a:solidFill>
                  <a:srgbClr val="292929"/>
                </a:solidFill>
                <a:latin typeface="Open Sans"/>
              </a:rPr>
              <a:t>Datasource</a:t>
            </a:r>
            <a:endParaRPr lang="en-US" altLang="ko-KR" sz="3000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모임 참여자 수 만큼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 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데이터 만들고 삭제 할 수 있는 버튼에 액션을 추가해줌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삭제한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Collection View Cell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인덱스에 해당하는 데이터 </a:t>
            </a:r>
            <a:r>
              <a:rPr lang="ko-KR" altLang="en-US" sz="2499" dirty="0" err="1">
                <a:solidFill>
                  <a:srgbClr val="292929"/>
                </a:solidFill>
                <a:latin typeface="Open Sans"/>
              </a:rPr>
              <a:t>지워주기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Firebase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에서 가져온 이미지가 있으면 </a:t>
            </a:r>
            <a:r>
              <a:rPr lang="en-US" altLang="ko-KR" sz="2499" dirty="0" err="1">
                <a:solidFill>
                  <a:srgbClr val="292929"/>
                </a:solidFill>
                <a:latin typeface="Open Sans"/>
              </a:rPr>
              <a:t>ImagePool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에서 가져오기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,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없으면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Firebase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에서 가져오기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648511-7E43-3C84-368F-E26DBFC7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600700"/>
            <a:ext cx="7772400" cy="442055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03958-4B7B-89C6-046D-EC1BC8D34B41}"/>
              </a:ext>
            </a:extLst>
          </p:cNvPr>
          <p:cNvSpPr/>
          <p:nvPr/>
        </p:nvSpPr>
        <p:spPr>
          <a:xfrm>
            <a:off x="2514600" y="8760048"/>
            <a:ext cx="2057400" cy="250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188D43-6D88-C92A-9DFF-DDEA81AC1BBA}"/>
              </a:ext>
            </a:extLst>
          </p:cNvPr>
          <p:cNvSpPr/>
          <p:nvPr/>
        </p:nvSpPr>
        <p:spPr>
          <a:xfrm>
            <a:off x="960313" y="6321648"/>
            <a:ext cx="2773487" cy="53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9ECDDCB-DEE7-2715-379D-BE1CC362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989" y="4551114"/>
            <a:ext cx="9067800" cy="20991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C7DA79-3769-6211-AF17-CB691B2EC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089" y="6110628"/>
            <a:ext cx="6743700" cy="383347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FFE85B-E4D2-A1FD-7546-417DBF8CF8B4}"/>
              </a:ext>
            </a:extLst>
          </p:cNvPr>
          <p:cNvSpPr/>
          <p:nvPr/>
        </p:nvSpPr>
        <p:spPr>
          <a:xfrm>
            <a:off x="11658600" y="8267700"/>
            <a:ext cx="4191000" cy="49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BACE80-BBBE-1351-4545-752F5A4ED843}"/>
              </a:ext>
            </a:extLst>
          </p:cNvPr>
          <p:cNvSpPr/>
          <p:nvPr/>
        </p:nvSpPr>
        <p:spPr>
          <a:xfrm>
            <a:off x="8915400" y="5162923"/>
            <a:ext cx="7620000" cy="285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4539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42754" y="1077869"/>
            <a:ext cx="7287046" cy="894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코드 설명</a:t>
            </a:r>
            <a:r>
              <a:rPr lang="en-US" altLang="ko-KR" sz="4607" dirty="0">
                <a:solidFill>
                  <a:srgbClr val="292929"/>
                </a:solidFill>
                <a:ea typeface="Open Sans Bold"/>
              </a:rPr>
              <a:t> – </a:t>
            </a: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디테일 페이지</a:t>
            </a:r>
            <a:endParaRPr lang="en-US" sz="4607" dirty="0">
              <a:solidFill>
                <a:srgbClr val="292929"/>
              </a:solidFill>
              <a:ea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</a:rPr>
              <a:t>05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DBE92BB7-D0A9-8DFE-9361-810EC0D89369}"/>
              </a:ext>
            </a:extLst>
          </p:cNvPr>
          <p:cNvSpPr txBox="1"/>
          <p:nvPr/>
        </p:nvSpPr>
        <p:spPr>
          <a:xfrm>
            <a:off x="1028700" y="2769504"/>
            <a:ext cx="8442595" cy="2212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292929"/>
                </a:solidFill>
                <a:latin typeface="Open Sans"/>
              </a:rPr>
              <a:t>3. Table View</a:t>
            </a:r>
            <a:r>
              <a:rPr lang="ko-KR" altLang="en-US" sz="3000" dirty="0">
                <a:solidFill>
                  <a:srgbClr val="292929"/>
                </a:solidFill>
                <a:latin typeface="Open Sans"/>
              </a:rPr>
              <a:t> </a:t>
            </a:r>
            <a:r>
              <a:rPr lang="en-US" altLang="ko-KR" sz="3000" dirty="0">
                <a:solidFill>
                  <a:srgbClr val="292929"/>
                </a:solidFill>
                <a:latin typeface="Open Sans"/>
              </a:rPr>
              <a:t>–</a:t>
            </a:r>
            <a:r>
              <a:rPr lang="ko-KR" altLang="en-US" sz="3000" dirty="0">
                <a:solidFill>
                  <a:srgbClr val="292929"/>
                </a:solidFill>
                <a:latin typeface="Open Sans"/>
              </a:rPr>
              <a:t> </a:t>
            </a:r>
            <a:r>
              <a:rPr lang="en-US" altLang="ko-KR" sz="3000" dirty="0" err="1">
                <a:solidFill>
                  <a:srgbClr val="292929"/>
                </a:solidFill>
                <a:latin typeface="Open Sans"/>
              </a:rPr>
              <a:t>Datasource</a:t>
            </a:r>
            <a:endParaRPr lang="en-US" altLang="ko-KR" sz="3000" dirty="0">
              <a:solidFill>
                <a:srgbClr val="292929"/>
              </a:solidFill>
              <a:latin typeface="Open Sans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99" dirty="0" err="1">
                <a:solidFill>
                  <a:srgbClr val="292929"/>
                </a:solidFill>
                <a:latin typeface="Open Sans"/>
              </a:rPr>
              <a:t>팔로잉한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유저 정보 저장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모임 참여자에 추가한 유저는 추가 버튼 안보이도록 설정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버튼 눌렀을 때는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Collection View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에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 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참여자 추가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B8EBFE-F3A3-2BEB-B6C7-578A8EA56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229" y="3727274"/>
            <a:ext cx="8179335" cy="59120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F68B31-696A-5EC6-0842-37F3DD6C6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6956338"/>
            <a:ext cx="7772400" cy="26829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78A73A-A050-2FC1-A809-4D7D6AED940F}"/>
              </a:ext>
            </a:extLst>
          </p:cNvPr>
          <p:cNvSpPr/>
          <p:nvPr/>
        </p:nvSpPr>
        <p:spPr>
          <a:xfrm>
            <a:off x="9982200" y="4533900"/>
            <a:ext cx="2895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D065C7-6340-0AB3-C764-DD534B4C87BE}"/>
              </a:ext>
            </a:extLst>
          </p:cNvPr>
          <p:cNvSpPr/>
          <p:nvPr/>
        </p:nvSpPr>
        <p:spPr>
          <a:xfrm>
            <a:off x="9829800" y="6667500"/>
            <a:ext cx="6400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03952B2-DFFC-46E3-B660-EDCC0CC096E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324600" y="6896100"/>
            <a:ext cx="3505200" cy="228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E79675-967B-82CF-5DFD-BB223EA601EA}"/>
              </a:ext>
            </a:extLst>
          </p:cNvPr>
          <p:cNvSpPr/>
          <p:nvPr/>
        </p:nvSpPr>
        <p:spPr>
          <a:xfrm>
            <a:off x="1981200" y="9029700"/>
            <a:ext cx="2895600" cy="503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1088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42754" y="1077869"/>
            <a:ext cx="7287046" cy="894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코드 설명</a:t>
            </a:r>
            <a:r>
              <a:rPr lang="en-US" altLang="ko-KR" sz="4607" dirty="0">
                <a:solidFill>
                  <a:srgbClr val="292929"/>
                </a:solidFill>
                <a:ea typeface="Open Sans Bold"/>
              </a:rPr>
              <a:t> – </a:t>
            </a: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디테일 페이지</a:t>
            </a:r>
            <a:endParaRPr lang="en-US" sz="4607" dirty="0">
              <a:solidFill>
                <a:srgbClr val="292929"/>
              </a:solidFill>
              <a:ea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</a:rPr>
              <a:t>05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DBE92BB7-D0A9-8DFE-9361-810EC0D89369}"/>
              </a:ext>
            </a:extLst>
          </p:cNvPr>
          <p:cNvSpPr txBox="1"/>
          <p:nvPr/>
        </p:nvSpPr>
        <p:spPr>
          <a:xfrm>
            <a:off x="685800" y="2933700"/>
            <a:ext cx="4343400" cy="3558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92929"/>
                </a:solidFill>
                <a:latin typeface="Open Sans"/>
              </a:rPr>
              <a:t>모임 저장 하기</a:t>
            </a:r>
            <a:endParaRPr lang="en-US" altLang="ko-KR" sz="3000" dirty="0">
              <a:solidFill>
                <a:srgbClr val="292929"/>
              </a:solidFill>
              <a:latin typeface="Open Sans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altLang="ko-KR" sz="3000" dirty="0">
              <a:solidFill>
                <a:srgbClr val="292929"/>
              </a:solidFill>
              <a:latin typeface="Open Sans"/>
            </a:endParaRPr>
          </a:p>
          <a:p>
            <a:pPr marL="457200" indent="-4572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292929"/>
                </a:solidFill>
                <a:latin typeface="Open Sans"/>
              </a:rPr>
              <a:t>선택된 모임이 있으면 원래 데이터 저장</a:t>
            </a:r>
            <a:endParaRPr lang="en-US" altLang="ko-KR" sz="2500" dirty="0">
              <a:solidFill>
                <a:srgbClr val="292929"/>
              </a:solidFill>
              <a:latin typeface="Open Sans"/>
            </a:endParaRPr>
          </a:p>
          <a:p>
            <a:pPr marL="457200" indent="-4572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292929"/>
                </a:solidFill>
                <a:latin typeface="Open Sans"/>
              </a:rPr>
              <a:t>새로운 모임이면 새로운 데이터 저장</a:t>
            </a:r>
            <a:endParaRPr lang="en-US" altLang="ko-KR" sz="2500" dirty="0">
              <a:solidFill>
                <a:srgbClr val="292929"/>
              </a:solidFill>
              <a:latin typeface="Open Sans"/>
            </a:endParaRPr>
          </a:p>
          <a:p>
            <a:pPr marL="457200" indent="-4572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292929"/>
                </a:solidFill>
                <a:latin typeface="Open Sans"/>
              </a:rPr>
              <a:t>전이한 </a:t>
            </a:r>
            <a:r>
              <a:rPr lang="en-US" altLang="ko-KR" sz="2500" dirty="0">
                <a:solidFill>
                  <a:srgbClr val="292929"/>
                </a:solidFill>
                <a:latin typeface="Open Sans"/>
              </a:rPr>
              <a:t>Controller</a:t>
            </a:r>
            <a:r>
              <a:rPr lang="ko-KR" altLang="en-US" sz="2500" dirty="0" err="1">
                <a:solidFill>
                  <a:srgbClr val="292929"/>
                </a:solidFill>
                <a:latin typeface="Open Sans"/>
              </a:rPr>
              <a:t>를</a:t>
            </a:r>
            <a:r>
              <a:rPr lang="ko-KR" altLang="en-US" sz="2500" dirty="0">
                <a:solidFill>
                  <a:srgbClr val="292929"/>
                </a:solidFill>
                <a:latin typeface="Open Sans"/>
              </a:rPr>
              <a:t> 통해서 </a:t>
            </a:r>
            <a:r>
              <a:rPr lang="en-US" altLang="ko-KR" sz="2500" dirty="0">
                <a:solidFill>
                  <a:srgbClr val="292929"/>
                </a:solidFill>
                <a:latin typeface="Open Sans"/>
              </a:rPr>
              <a:t>Firebase</a:t>
            </a:r>
            <a:r>
              <a:rPr lang="ko-KR" altLang="en-US" sz="2500" dirty="0">
                <a:solidFill>
                  <a:srgbClr val="292929"/>
                </a:solidFill>
                <a:latin typeface="Open Sans"/>
              </a:rPr>
              <a:t>에 저장</a:t>
            </a:r>
            <a:endParaRPr lang="en-US" altLang="ko-KR" sz="2500" dirty="0">
              <a:solidFill>
                <a:srgbClr val="292929"/>
              </a:solidFill>
              <a:latin typeface="Open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1BD4FA-5CC0-B917-BF1F-F4DD25707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913478"/>
            <a:ext cx="12723209" cy="68020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53C7D99-8517-E301-D737-E9C49CA10013}"/>
              </a:ext>
            </a:extLst>
          </p:cNvPr>
          <p:cNvSpPr/>
          <p:nvPr/>
        </p:nvSpPr>
        <p:spPr>
          <a:xfrm>
            <a:off x="5486400" y="5910458"/>
            <a:ext cx="5181600" cy="1143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FBB02F-8B59-ABBB-7397-C6D886421DB5}"/>
              </a:ext>
            </a:extLst>
          </p:cNvPr>
          <p:cNvSpPr/>
          <p:nvPr/>
        </p:nvSpPr>
        <p:spPr>
          <a:xfrm>
            <a:off x="5486400" y="7717022"/>
            <a:ext cx="11125200" cy="1012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2382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42754" y="1077869"/>
            <a:ext cx="10944646" cy="894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코드설명 </a:t>
            </a:r>
            <a:r>
              <a:rPr lang="en-US" altLang="ko-KR" sz="4607" dirty="0">
                <a:solidFill>
                  <a:srgbClr val="292929"/>
                </a:solidFill>
                <a:ea typeface="Open Sans Bold"/>
              </a:rPr>
              <a:t>–</a:t>
            </a: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 </a:t>
            </a:r>
            <a:r>
              <a:rPr lang="ko-KR" altLang="en-US" sz="4607" dirty="0" err="1">
                <a:solidFill>
                  <a:srgbClr val="292929"/>
                </a:solidFill>
                <a:ea typeface="Open Sans Bold"/>
              </a:rPr>
              <a:t>친구찾기</a:t>
            </a: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 및 친구추가 화면</a:t>
            </a:r>
            <a:endParaRPr lang="en-US" sz="4607" dirty="0">
              <a:solidFill>
                <a:srgbClr val="292929"/>
              </a:solidFill>
              <a:ea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</a:rPr>
              <a:t>05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F1444A-94EE-B23A-159B-C4941E4C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5053584"/>
            <a:ext cx="9058968" cy="44037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D24E55-85E5-3AE8-0FB4-152410CD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6917354"/>
            <a:ext cx="7188200" cy="25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9EC06C-2F62-92F8-E6C8-B71370849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705100"/>
            <a:ext cx="9829800" cy="2205947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6E14864B-F4BD-344B-30F2-8C4DEA21C089}"/>
              </a:ext>
            </a:extLst>
          </p:cNvPr>
          <p:cNvSpPr txBox="1"/>
          <p:nvPr/>
        </p:nvSpPr>
        <p:spPr>
          <a:xfrm>
            <a:off x="533400" y="2665193"/>
            <a:ext cx="6934200" cy="1314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92929"/>
                </a:solidFill>
                <a:latin typeface="Open Sans"/>
              </a:rPr>
              <a:t>데이터</a:t>
            </a:r>
            <a:endParaRPr lang="en-US" altLang="ko-KR" sz="3000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Firebase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에서 전체 유저와 </a:t>
            </a:r>
            <a:r>
              <a:rPr lang="ko-KR" altLang="en-US" sz="2499" dirty="0" err="1">
                <a:solidFill>
                  <a:srgbClr val="292929"/>
                </a:solidFill>
                <a:latin typeface="Open Sans"/>
              </a:rPr>
              <a:t>팔로잉한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유저 목록 가져오기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39128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42754" y="1077869"/>
            <a:ext cx="10944646" cy="894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코드설명 </a:t>
            </a:r>
            <a:r>
              <a:rPr lang="en-US" altLang="ko-KR" sz="4607" dirty="0">
                <a:solidFill>
                  <a:srgbClr val="292929"/>
                </a:solidFill>
                <a:ea typeface="Open Sans Bold"/>
              </a:rPr>
              <a:t>–</a:t>
            </a: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 </a:t>
            </a:r>
            <a:r>
              <a:rPr lang="ko-KR" altLang="en-US" sz="4607" dirty="0" err="1">
                <a:solidFill>
                  <a:srgbClr val="292929"/>
                </a:solidFill>
                <a:ea typeface="Open Sans Bold"/>
              </a:rPr>
              <a:t>친구찾기</a:t>
            </a: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 및 친구추가 화면</a:t>
            </a:r>
            <a:endParaRPr lang="en-US" sz="4607" dirty="0">
              <a:solidFill>
                <a:srgbClr val="292929"/>
              </a:solidFill>
              <a:ea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</a:rPr>
              <a:t>05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C7FBFC39-002D-F8B0-F4DA-F59502234262}"/>
              </a:ext>
            </a:extLst>
          </p:cNvPr>
          <p:cNvSpPr txBox="1"/>
          <p:nvPr/>
        </p:nvSpPr>
        <p:spPr>
          <a:xfrm>
            <a:off x="1066800" y="2476500"/>
            <a:ext cx="11734800" cy="1763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3000" dirty="0" err="1">
                <a:solidFill>
                  <a:srgbClr val="292929"/>
                </a:solidFill>
                <a:latin typeface="Open Sans"/>
              </a:rPr>
              <a:t>TableView</a:t>
            </a:r>
            <a:r>
              <a:rPr lang="en-US" altLang="ko-KR" sz="3000" dirty="0">
                <a:solidFill>
                  <a:srgbClr val="292929"/>
                </a:solidFill>
                <a:latin typeface="Open Sans"/>
              </a:rPr>
              <a:t> - </a:t>
            </a:r>
            <a:r>
              <a:rPr lang="en-US" altLang="ko-KR" sz="3000" dirty="0" err="1">
                <a:solidFill>
                  <a:srgbClr val="292929"/>
                </a:solidFill>
                <a:latin typeface="Open Sans"/>
              </a:rPr>
              <a:t>Datasource</a:t>
            </a:r>
            <a:endParaRPr lang="en-US" altLang="ko-KR" sz="3000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모든 유저 정보를 각 행에 데이터 할당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99" dirty="0" err="1">
                <a:solidFill>
                  <a:srgbClr val="292929"/>
                </a:solidFill>
                <a:latin typeface="Open Sans"/>
              </a:rPr>
              <a:t>팔로잉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한 유저는 버튼 색 다르게 표시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버튼 누를 경우 내 정보에 </a:t>
            </a:r>
            <a:r>
              <a:rPr lang="ko-KR" altLang="en-US" sz="2499" dirty="0" err="1">
                <a:solidFill>
                  <a:srgbClr val="292929"/>
                </a:solidFill>
                <a:latin typeface="Open Sans"/>
              </a:rPr>
              <a:t>팔로우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수 표시를 위해 </a:t>
            </a:r>
            <a:r>
              <a:rPr lang="en-US" altLang="ko-KR" sz="2499" dirty="0" err="1">
                <a:solidFill>
                  <a:srgbClr val="292929"/>
                </a:solidFill>
                <a:latin typeface="Open Sans"/>
              </a:rPr>
              <a:t>NotificationCenter</a:t>
            </a:r>
            <a:r>
              <a:rPr lang="ko-KR" altLang="en-US" sz="2499" dirty="0" err="1">
                <a:solidFill>
                  <a:srgbClr val="292929"/>
                </a:solidFill>
                <a:latin typeface="Open Sans"/>
              </a:rPr>
              <a:t>를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통해 알림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E96ACF-C18F-52CE-9E63-15D410312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4" y="5682340"/>
            <a:ext cx="9058706" cy="4414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60917B-8B0F-5A21-C763-F1EFF1AC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063" y="5682340"/>
            <a:ext cx="8782737" cy="44141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AECE93-C17F-7AAE-4B19-508AD1333A5F}"/>
              </a:ext>
            </a:extLst>
          </p:cNvPr>
          <p:cNvSpPr/>
          <p:nvPr/>
        </p:nvSpPr>
        <p:spPr>
          <a:xfrm>
            <a:off x="381000" y="7689201"/>
            <a:ext cx="7620000" cy="58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3A6EB1-6E68-F600-42F9-328DABE7DBA1}"/>
              </a:ext>
            </a:extLst>
          </p:cNvPr>
          <p:cNvSpPr/>
          <p:nvPr/>
        </p:nvSpPr>
        <p:spPr>
          <a:xfrm>
            <a:off x="9677400" y="6515100"/>
            <a:ext cx="7924800" cy="9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3891D9-D051-32FA-863A-14E59AA51260}"/>
              </a:ext>
            </a:extLst>
          </p:cNvPr>
          <p:cNvSpPr/>
          <p:nvPr/>
        </p:nvSpPr>
        <p:spPr>
          <a:xfrm>
            <a:off x="10134600" y="9258300"/>
            <a:ext cx="55626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A0B14E-67E3-38F5-FCC6-30DA8569D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202667"/>
            <a:ext cx="7772400" cy="38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29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42754" y="1077869"/>
            <a:ext cx="10944646" cy="894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코드설명</a:t>
            </a:r>
            <a:r>
              <a:rPr lang="en-US" altLang="ko-KR" sz="4607" dirty="0">
                <a:solidFill>
                  <a:srgbClr val="292929"/>
                </a:solidFill>
                <a:ea typeface="Open Sans Bold"/>
              </a:rPr>
              <a:t> - Firebase</a:t>
            </a:r>
            <a:endParaRPr lang="en-US" sz="4607" dirty="0">
              <a:solidFill>
                <a:srgbClr val="292929"/>
              </a:solidFill>
              <a:ea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</a:rPr>
              <a:t>05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C7FBFC39-002D-F8B0-F4DA-F59502234262}"/>
              </a:ext>
            </a:extLst>
          </p:cNvPr>
          <p:cNvSpPr txBox="1"/>
          <p:nvPr/>
        </p:nvSpPr>
        <p:spPr>
          <a:xfrm>
            <a:off x="1066800" y="2476500"/>
            <a:ext cx="11734800" cy="1317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데이터 저장할 참조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Firebase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주소를 입력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삭제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,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추가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,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수정 가능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User, Follower, Following, Meeting 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구조체 정의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A0B14E-67E3-38F5-FCC6-30DA8569D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1" y="5978606"/>
            <a:ext cx="7772400" cy="38816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83ECC8-A4BD-69BD-9349-98B076E193A9}"/>
              </a:ext>
            </a:extLst>
          </p:cNvPr>
          <p:cNvSpPr/>
          <p:nvPr/>
        </p:nvSpPr>
        <p:spPr>
          <a:xfrm>
            <a:off x="742331" y="6708856"/>
            <a:ext cx="7620000" cy="381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A97253-9CD3-75A1-8DAA-6A2195E3A940}"/>
              </a:ext>
            </a:extLst>
          </p:cNvPr>
          <p:cNvSpPr/>
          <p:nvPr/>
        </p:nvSpPr>
        <p:spPr>
          <a:xfrm>
            <a:off x="852059" y="8690057"/>
            <a:ext cx="7620000" cy="278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FFCE46-0E59-94D0-07EE-C9A10AF9B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31" y="5131922"/>
            <a:ext cx="7772400" cy="6568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408C28-1CE6-6B07-0A28-6F75211F9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932" y="5760728"/>
            <a:ext cx="7772400" cy="40995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8A555A-3427-042C-99DD-80FFDCC5B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1204" y="4036670"/>
            <a:ext cx="4290665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83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6F5F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274726" cy="228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476661" y="4256454"/>
            <a:ext cx="5334677" cy="134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5"/>
              </a:lnSpc>
              <a:spcBef>
                <a:spcPct val="0"/>
              </a:spcBef>
            </a:pPr>
            <a:r>
              <a:rPr lang="ko-KR" altLang="en-US" sz="6772" dirty="0">
                <a:solidFill>
                  <a:srgbClr val="292929"/>
                </a:solidFill>
                <a:latin typeface="Open Sans Bold"/>
              </a:rPr>
              <a:t>감사합니다</a:t>
            </a:r>
            <a:endParaRPr lang="en-US" sz="6772" dirty="0">
              <a:solidFill>
                <a:srgbClr val="292929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262932" cy="10287000"/>
            <a:chOff x="0" y="0"/>
            <a:chExt cx="16494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9496" cy="2709333"/>
            </a:xfrm>
            <a:custGeom>
              <a:avLst/>
              <a:gdLst/>
              <a:ahLst/>
              <a:cxnLst/>
              <a:rect l="l" t="t" r="r" b="b"/>
              <a:pathLst>
                <a:path w="1649496" h="2709333">
                  <a:moveTo>
                    <a:pt x="0" y="0"/>
                  </a:moveTo>
                  <a:lnTo>
                    <a:pt x="1649496" y="0"/>
                  </a:lnTo>
                  <a:lnTo>
                    <a:pt x="16494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649496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161347" y="1110298"/>
            <a:ext cx="6517053" cy="5791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ko-KR" altLang="en-US" sz="3500" dirty="0">
                <a:solidFill>
                  <a:srgbClr val="292929"/>
                </a:solidFill>
                <a:ea typeface="Open Sans"/>
              </a:rPr>
              <a:t>홈 화면</a:t>
            </a:r>
            <a:endParaRPr lang="en-US" sz="3500" dirty="0">
              <a:solidFill>
                <a:srgbClr val="292929"/>
              </a:solidFill>
              <a:ea typeface="Open Sans"/>
            </a:endParaRPr>
          </a:p>
          <a:p>
            <a:pPr algn="l">
              <a:lnSpc>
                <a:spcPts val="7735"/>
              </a:lnSpc>
            </a:pPr>
            <a:r>
              <a:rPr lang="ko-KR" altLang="en-US" sz="3500" dirty="0">
                <a:solidFill>
                  <a:srgbClr val="292929"/>
                </a:solidFill>
                <a:ea typeface="Open Sans"/>
              </a:rPr>
              <a:t>모임통장 화면</a:t>
            </a:r>
            <a:endParaRPr lang="en-US" sz="3500" dirty="0">
              <a:solidFill>
                <a:srgbClr val="292929"/>
              </a:solidFill>
              <a:ea typeface="Open Sans"/>
            </a:endParaRPr>
          </a:p>
          <a:p>
            <a:pPr algn="l">
              <a:lnSpc>
                <a:spcPts val="7735"/>
              </a:lnSpc>
            </a:pPr>
            <a:r>
              <a:rPr lang="ko-KR" altLang="en-US" sz="3500" dirty="0" err="1">
                <a:solidFill>
                  <a:srgbClr val="292929"/>
                </a:solidFill>
                <a:ea typeface="Open Sans"/>
              </a:rPr>
              <a:t>친구찾기</a:t>
            </a:r>
            <a:r>
              <a:rPr lang="ko-KR" altLang="en-US" sz="3500" dirty="0">
                <a:solidFill>
                  <a:srgbClr val="292929"/>
                </a:solidFill>
                <a:ea typeface="Open Sans"/>
              </a:rPr>
              <a:t> 및 친구추가 화면</a:t>
            </a:r>
            <a:endParaRPr lang="en-US" sz="3500" dirty="0">
              <a:solidFill>
                <a:srgbClr val="292929"/>
              </a:solidFill>
              <a:ea typeface="Open Sans"/>
            </a:endParaRPr>
          </a:p>
          <a:p>
            <a:pPr algn="l">
              <a:lnSpc>
                <a:spcPts val="7735"/>
              </a:lnSpc>
            </a:pPr>
            <a:r>
              <a:rPr lang="ko-KR" altLang="en-US" sz="3500" dirty="0">
                <a:solidFill>
                  <a:srgbClr val="292929"/>
                </a:solidFill>
                <a:ea typeface="Open Sans"/>
              </a:rPr>
              <a:t>나의 프로필 화면</a:t>
            </a:r>
            <a:endParaRPr lang="en-US" sz="3500" dirty="0">
              <a:solidFill>
                <a:srgbClr val="292929"/>
              </a:solidFill>
              <a:ea typeface="Open Sans"/>
            </a:endParaRPr>
          </a:p>
          <a:p>
            <a:pPr algn="l">
              <a:lnSpc>
                <a:spcPts val="7735"/>
              </a:lnSpc>
            </a:pPr>
            <a:r>
              <a:rPr lang="ko-KR" altLang="en-US" sz="3500" dirty="0">
                <a:solidFill>
                  <a:srgbClr val="292929"/>
                </a:solidFill>
                <a:ea typeface="Open Sans"/>
              </a:rPr>
              <a:t>코드 설명</a:t>
            </a:r>
            <a:endParaRPr lang="en-US" sz="3500" dirty="0">
              <a:solidFill>
                <a:srgbClr val="292929"/>
              </a:solidFill>
              <a:ea typeface="Open Sans"/>
            </a:endParaRPr>
          </a:p>
          <a:p>
            <a:pPr algn="l">
              <a:lnSpc>
                <a:spcPts val="7735"/>
              </a:lnSpc>
            </a:pPr>
            <a:r>
              <a:rPr lang="ko-KR" altLang="en-US" sz="3500" dirty="0">
                <a:solidFill>
                  <a:srgbClr val="292929"/>
                </a:solidFill>
                <a:ea typeface="Open Sans"/>
              </a:rPr>
              <a:t>시연</a:t>
            </a:r>
            <a:endParaRPr lang="en-US" sz="3500" dirty="0">
              <a:solidFill>
                <a:srgbClr val="292929"/>
              </a:solidFill>
              <a:ea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98014" y="1110298"/>
            <a:ext cx="928501" cy="579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3500" dirty="0">
                <a:solidFill>
                  <a:srgbClr val="292929"/>
                </a:solidFill>
                <a:latin typeface="Open Sans Bold"/>
              </a:rPr>
              <a:t>01</a:t>
            </a:r>
          </a:p>
          <a:p>
            <a:pPr algn="l">
              <a:lnSpc>
                <a:spcPts val="7735"/>
              </a:lnSpc>
            </a:pPr>
            <a:r>
              <a:rPr lang="en-US" sz="3500" dirty="0">
                <a:solidFill>
                  <a:srgbClr val="292929"/>
                </a:solidFill>
                <a:latin typeface="Open Sans Bold"/>
              </a:rPr>
              <a:t>02</a:t>
            </a:r>
          </a:p>
          <a:p>
            <a:pPr algn="l">
              <a:lnSpc>
                <a:spcPts val="7735"/>
              </a:lnSpc>
            </a:pPr>
            <a:r>
              <a:rPr lang="en-US" sz="3500" dirty="0">
                <a:solidFill>
                  <a:srgbClr val="292929"/>
                </a:solidFill>
                <a:latin typeface="Open Sans Bold"/>
              </a:rPr>
              <a:t>03</a:t>
            </a:r>
          </a:p>
          <a:p>
            <a:pPr algn="l">
              <a:lnSpc>
                <a:spcPts val="7735"/>
              </a:lnSpc>
            </a:pPr>
            <a:r>
              <a:rPr lang="en-US" sz="3500" dirty="0">
                <a:solidFill>
                  <a:srgbClr val="292929"/>
                </a:solidFill>
                <a:latin typeface="Open Sans Bold"/>
              </a:rPr>
              <a:t>04</a:t>
            </a:r>
          </a:p>
          <a:p>
            <a:pPr algn="l">
              <a:lnSpc>
                <a:spcPts val="7735"/>
              </a:lnSpc>
            </a:pPr>
            <a:r>
              <a:rPr lang="en-US" sz="3500" dirty="0">
                <a:solidFill>
                  <a:srgbClr val="292929"/>
                </a:solidFill>
                <a:latin typeface="Open Sans Bold"/>
              </a:rPr>
              <a:t>05</a:t>
            </a:r>
          </a:p>
          <a:p>
            <a:pPr algn="l">
              <a:lnSpc>
                <a:spcPts val="7735"/>
              </a:lnSpc>
            </a:pPr>
            <a:r>
              <a:rPr lang="en-US" sz="3500" dirty="0">
                <a:solidFill>
                  <a:srgbClr val="292929"/>
                </a:solidFill>
                <a:latin typeface="Open Sans Bold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0090" y="4527507"/>
            <a:ext cx="3462751" cy="96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7"/>
              </a:lnSpc>
            </a:pPr>
            <a:r>
              <a:rPr lang="ko-KR" altLang="en-US" sz="4998" dirty="0">
                <a:solidFill>
                  <a:srgbClr val="F6F5F5"/>
                </a:solidFill>
                <a:latin typeface="Open Sans Bold"/>
              </a:rPr>
              <a:t>모임통장</a:t>
            </a:r>
            <a:endParaRPr lang="en-US" altLang="ko-KR" sz="4998" dirty="0">
              <a:solidFill>
                <a:srgbClr val="F6F5F5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42754" y="1077869"/>
            <a:ext cx="4172037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홈 화면</a:t>
            </a:r>
            <a:endParaRPr lang="en-US" sz="4607" u="none" strike="noStrike" dirty="0">
              <a:solidFill>
                <a:srgbClr val="292929"/>
              </a:solidFill>
              <a:ea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826634"/>
            <a:ext cx="3566181" cy="1765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292929"/>
                </a:solidFill>
                <a:latin typeface="Open Sans"/>
              </a:rPr>
              <a:t>1. Tab Bar Controller</a:t>
            </a:r>
            <a:br>
              <a:rPr lang="en-US" sz="2499" dirty="0">
                <a:solidFill>
                  <a:srgbClr val="292929"/>
                </a:solidFill>
                <a:latin typeface="Open Sans"/>
              </a:rPr>
            </a:br>
            <a:r>
              <a:rPr lang="en-US" sz="2499" dirty="0">
                <a:solidFill>
                  <a:srgbClr val="292929"/>
                </a:solidFill>
                <a:latin typeface="Open Sans"/>
              </a:rPr>
              <a:t>2. Navigation Controller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3. Table View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4.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Search Bar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7F5C3C-3219-107C-7BC5-04287BB1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552700"/>
            <a:ext cx="11734800" cy="65193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2408296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80229" y="3509387"/>
            <a:ext cx="19452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dirty="0">
                <a:solidFill>
                  <a:srgbClr val="292929"/>
                </a:solidFill>
                <a:latin typeface="Open Sans Bold"/>
                <a:ea typeface="Open Sans Bold"/>
              </a:rPr>
              <a:t>1. </a:t>
            </a:r>
            <a:r>
              <a:rPr lang="ko-KR" altLang="en-US" sz="2499" dirty="0">
                <a:solidFill>
                  <a:srgbClr val="292929"/>
                </a:solidFill>
                <a:latin typeface="Open Sans Bold"/>
                <a:ea typeface="Open Sans Bold"/>
              </a:rPr>
              <a:t>날짜</a:t>
            </a:r>
            <a:endParaRPr lang="en-US" sz="2499" dirty="0">
              <a:solidFill>
                <a:srgbClr val="292929"/>
              </a:solidFill>
              <a:latin typeface="Open Sans Bold"/>
              <a:ea typeface="Open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337844" y="4894071"/>
            <a:ext cx="19452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dirty="0">
                <a:solidFill>
                  <a:srgbClr val="292929"/>
                </a:solidFill>
                <a:latin typeface="Open Sans Bold"/>
                <a:ea typeface="Open Sans Bold"/>
              </a:rPr>
              <a:t>2. </a:t>
            </a:r>
            <a:r>
              <a:rPr lang="ko-KR" altLang="en-US" sz="2499" dirty="0">
                <a:solidFill>
                  <a:srgbClr val="292929"/>
                </a:solidFill>
                <a:latin typeface="Open Sans Bold"/>
                <a:ea typeface="Open Sans Bold"/>
              </a:rPr>
              <a:t>참여 유저</a:t>
            </a:r>
            <a:endParaRPr lang="en-US" sz="2499" dirty="0">
              <a:solidFill>
                <a:srgbClr val="292929"/>
              </a:solidFill>
              <a:latin typeface="Open Sans Bold"/>
              <a:ea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337844" y="6976488"/>
            <a:ext cx="2749756" cy="413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dirty="0">
                <a:solidFill>
                  <a:srgbClr val="292929"/>
                </a:solidFill>
                <a:latin typeface="Open Sans Bold"/>
                <a:ea typeface="Open Sans Bold"/>
              </a:rPr>
              <a:t>3. </a:t>
            </a:r>
            <a:r>
              <a:rPr lang="ko-KR" altLang="en-US" sz="2499" dirty="0">
                <a:solidFill>
                  <a:srgbClr val="292929"/>
                </a:solidFill>
                <a:latin typeface="Open Sans Bold"/>
                <a:ea typeface="Open Sans Bold"/>
              </a:rPr>
              <a:t>추가할 유저</a:t>
            </a:r>
            <a:endParaRPr lang="en-US" sz="2499" dirty="0">
              <a:solidFill>
                <a:srgbClr val="292929"/>
              </a:solidFill>
              <a:latin typeface="Open Sans Bold"/>
              <a:ea typeface="Ope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0229" y="3924300"/>
            <a:ext cx="1815571" cy="333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292929"/>
                </a:solidFill>
                <a:latin typeface="Open Sans"/>
              </a:rPr>
              <a:t>Picker 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37844" y="5551518"/>
            <a:ext cx="3285425" cy="33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292929"/>
                </a:solidFill>
                <a:latin typeface="Open Sans"/>
              </a:rPr>
              <a:t>Collection 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37844" y="7633935"/>
            <a:ext cx="3285425" cy="33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292929"/>
                </a:solidFill>
                <a:latin typeface="Open Sans"/>
              </a:rPr>
              <a:t>Table 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디테일 페이지</a:t>
            </a:r>
            <a:endParaRPr lang="en-US" sz="4607" dirty="0">
              <a:solidFill>
                <a:srgbClr val="292929"/>
              </a:solidFill>
              <a:ea typeface="Open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dirty="0">
                <a:solidFill>
                  <a:srgbClr val="F7F2EC"/>
                </a:solidFill>
                <a:latin typeface="Open Sans Bold"/>
              </a:rPr>
              <a:t>0</a:t>
            </a:r>
            <a:r>
              <a:rPr lang="en-US" altLang="ko-KR" sz="3957" dirty="0">
                <a:solidFill>
                  <a:srgbClr val="F7F2EC"/>
                </a:solidFill>
                <a:latin typeface="Open Sans Bold"/>
              </a:rPr>
              <a:t>1</a:t>
            </a:r>
            <a:endParaRPr lang="en-US" sz="3957" dirty="0">
              <a:solidFill>
                <a:srgbClr val="F7F2EC"/>
              </a:solidFill>
              <a:latin typeface="Open Sans 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BDB7D09-9F5E-0BB8-7BE6-91163DB5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282614"/>
            <a:ext cx="3962400" cy="773768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CCD293B-51C4-8308-B1BD-A3C0999FBD09}"/>
              </a:ext>
            </a:extLst>
          </p:cNvPr>
          <p:cNvCxnSpPr>
            <a:cxnSpLocks/>
          </p:cNvCxnSpPr>
          <p:nvPr/>
        </p:nvCxnSpPr>
        <p:spPr>
          <a:xfrm flipH="1" flipV="1">
            <a:off x="4419600" y="3924300"/>
            <a:ext cx="3276600" cy="533400"/>
          </a:xfrm>
          <a:prstGeom prst="straightConnector1">
            <a:avLst/>
          </a:prstGeom>
          <a:ln>
            <a:solidFill>
              <a:srgbClr val="1F3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527CB7C-73A5-5648-A69D-AE45BAE565A8}"/>
              </a:ext>
            </a:extLst>
          </p:cNvPr>
          <p:cNvCxnSpPr>
            <a:cxnSpLocks/>
          </p:cNvCxnSpPr>
          <p:nvPr/>
        </p:nvCxnSpPr>
        <p:spPr>
          <a:xfrm flipV="1">
            <a:off x="8153400" y="5105208"/>
            <a:ext cx="3962400" cy="779671"/>
          </a:xfrm>
          <a:prstGeom prst="straightConnector1">
            <a:avLst/>
          </a:prstGeom>
          <a:ln>
            <a:solidFill>
              <a:srgbClr val="1F3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C9B8B01-1457-0899-4509-36619C3C1ABD}"/>
              </a:ext>
            </a:extLst>
          </p:cNvPr>
          <p:cNvCxnSpPr>
            <a:cxnSpLocks/>
          </p:cNvCxnSpPr>
          <p:nvPr/>
        </p:nvCxnSpPr>
        <p:spPr>
          <a:xfrm>
            <a:off x="9982200" y="7187625"/>
            <a:ext cx="2133600" cy="0"/>
          </a:xfrm>
          <a:prstGeom prst="straightConnector1">
            <a:avLst/>
          </a:prstGeom>
          <a:ln>
            <a:solidFill>
              <a:srgbClr val="1F3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42754" y="1077869"/>
            <a:ext cx="4172037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u="none" strike="noStrike" dirty="0">
                <a:solidFill>
                  <a:srgbClr val="292929"/>
                </a:solidFill>
                <a:ea typeface="Open Sans Bold"/>
              </a:rPr>
              <a:t>모임통장 화면</a:t>
            </a:r>
            <a:endParaRPr lang="en-US" sz="4607" u="none" strike="noStrike" dirty="0">
              <a:solidFill>
                <a:srgbClr val="292929"/>
              </a:solidFill>
              <a:ea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dirty="0">
                <a:solidFill>
                  <a:srgbClr val="F7F2EC"/>
                </a:solidFill>
                <a:latin typeface="Open Sans Bold"/>
              </a:rPr>
              <a:t>0</a:t>
            </a:r>
            <a:r>
              <a:rPr lang="en-US" altLang="ko-KR" sz="3957" dirty="0">
                <a:solidFill>
                  <a:srgbClr val="F7F2EC"/>
                </a:solidFill>
                <a:latin typeface="Open Sans Bold"/>
              </a:rPr>
              <a:t>2</a:t>
            </a:r>
            <a:endParaRPr lang="en-US" sz="3957" dirty="0">
              <a:solidFill>
                <a:srgbClr val="F7F2EC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6400" y="2742954"/>
            <a:ext cx="3566181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99"/>
              </a:lnSpc>
              <a:spcBef>
                <a:spcPct val="0"/>
              </a:spcBef>
              <a:buAutoNum type="arabicPeriod"/>
            </a:pPr>
            <a:r>
              <a:rPr lang="en-US" sz="2499" dirty="0">
                <a:solidFill>
                  <a:srgbClr val="292929"/>
                </a:solidFill>
                <a:latin typeface="Open Sans"/>
              </a:rPr>
              <a:t>Collection View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2456DD-2A29-E994-FA63-A0B26A21F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154" y="1714500"/>
            <a:ext cx="7591846" cy="793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12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42754" y="1077869"/>
            <a:ext cx="9877846" cy="906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 err="1">
                <a:solidFill>
                  <a:srgbClr val="292929"/>
                </a:solidFill>
                <a:ea typeface="Open Sans Bold"/>
              </a:rPr>
              <a:t>친구찾기</a:t>
            </a: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 및 친구추가 화면</a:t>
            </a:r>
            <a:endParaRPr lang="en-US" sz="4607" dirty="0">
              <a:solidFill>
                <a:srgbClr val="292929"/>
              </a:solidFill>
              <a:ea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 dirty="0">
                <a:solidFill>
                  <a:srgbClr val="F7F2EC"/>
                </a:solidFill>
                <a:latin typeface="Open Sans Bold"/>
              </a:rPr>
              <a:t>0</a:t>
            </a:r>
            <a:r>
              <a:rPr lang="en-US" altLang="ko-KR" sz="3957" dirty="0">
                <a:solidFill>
                  <a:srgbClr val="F7F2EC"/>
                </a:solidFill>
                <a:latin typeface="Open Sans Bold"/>
              </a:rPr>
              <a:t>3</a:t>
            </a:r>
            <a:endParaRPr lang="en-US" sz="3957" dirty="0">
              <a:solidFill>
                <a:srgbClr val="F7F2EC"/>
              </a:solidFill>
              <a:latin typeface="Open Sans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3A75EE-CDE6-500F-A1E0-A0993FE53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1638300"/>
            <a:ext cx="3810000" cy="8001000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1D46799F-0954-B0D4-071B-58E40FE5297B}"/>
              </a:ext>
            </a:extLst>
          </p:cNvPr>
          <p:cNvSpPr txBox="1"/>
          <p:nvPr/>
        </p:nvSpPr>
        <p:spPr>
          <a:xfrm>
            <a:off x="1767819" y="2742954"/>
            <a:ext cx="3566181" cy="86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99"/>
              </a:lnSpc>
              <a:spcBef>
                <a:spcPct val="0"/>
              </a:spcBef>
              <a:buAutoNum type="arabicPeriod"/>
            </a:pPr>
            <a:r>
              <a:rPr lang="en-US" altLang="ko-KR" sz="2499" dirty="0" err="1">
                <a:solidFill>
                  <a:srgbClr val="292929"/>
                </a:solidFill>
                <a:latin typeface="Open Sans"/>
              </a:rPr>
              <a:t>TableView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457200" indent="-457200">
              <a:lnSpc>
                <a:spcPts val="3499"/>
              </a:lnSpc>
              <a:spcBef>
                <a:spcPct val="0"/>
              </a:spcBef>
              <a:buAutoNum type="arabicPeriod"/>
            </a:pPr>
            <a:r>
              <a:rPr lang="en-US" sz="2499" dirty="0">
                <a:solidFill>
                  <a:srgbClr val="292929"/>
                </a:solidFill>
                <a:latin typeface="Open Sans"/>
              </a:rPr>
              <a:t>Search Bar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나의 프로필 화면</a:t>
            </a:r>
            <a:endParaRPr lang="en-US" sz="4607" dirty="0">
              <a:solidFill>
                <a:srgbClr val="292929"/>
              </a:solidFill>
              <a:ea typeface="Open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</a:rPr>
              <a:t>04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22561F2-C71D-1963-57E8-D25D55A4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227" y="2729848"/>
            <a:ext cx="10910373" cy="6376052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4BACFE18-F84C-319F-D252-445C865C96CB}"/>
              </a:ext>
            </a:extLst>
          </p:cNvPr>
          <p:cNvSpPr txBox="1"/>
          <p:nvPr/>
        </p:nvSpPr>
        <p:spPr>
          <a:xfrm>
            <a:off x="1112713" y="2941372"/>
            <a:ext cx="4145087" cy="2214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99"/>
              </a:lnSpc>
              <a:spcBef>
                <a:spcPct val="0"/>
              </a:spcBef>
              <a:buAutoNum type="arabicPeriod"/>
            </a:pPr>
            <a:r>
              <a:rPr lang="en-US" sz="2499" dirty="0">
                <a:solidFill>
                  <a:srgbClr val="292929"/>
                </a:solidFill>
                <a:latin typeface="Open Sans"/>
              </a:rPr>
              <a:t>Navigation Controller</a:t>
            </a:r>
          </a:p>
          <a:p>
            <a:pPr marL="457200" indent="-457200">
              <a:lnSpc>
                <a:spcPts val="3499"/>
              </a:lnSpc>
              <a:spcBef>
                <a:spcPct val="0"/>
              </a:spcBef>
              <a:buAutoNum type="arabicPeriod"/>
            </a:pPr>
            <a:r>
              <a:rPr lang="en-US" altLang="ko-KR" sz="2499" dirty="0" err="1">
                <a:solidFill>
                  <a:srgbClr val="292929"/>
                </a:solidFill>
                <a:latin typeface="Open Sans"/>
              </a:rPr>
              <a:t>ImageView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457200" indent="-457200">
              <a:lnSpc>
                <a:spcPts val="3499"/>
              </a:lnSpc>
              <a:spcBef>
                <a:spcPct val="0"/>
              </a:spcBef>
              <a:buAutoNum type="arabicPeriod"/>
            </a:pPr>
            <a:r>
              <a:rPr lang="en-US" altLang="ko-KR" sz="2499" dirty="0" err="1">
                <a:solidFill>
                  <a:srgbClr val="292929"/>
                </a:solidFill>
                <a:latin typeface="Open Sans"/>
              </a:rPr>
              <a:t>UILabel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457200" indent="-457200">
              <a:lnSpc>
                <a:spcPts val="3499"/>
              </a:lnSpc>
              <a:spcBef>
                <a:spcPct val="0"/>
              </a:spcBef>
              <a:buAutoNum type="arabicPeriod"/>
            </a:pPr>
            <a:r>
              <a:rPr lang="en-US" altLang="ko-KR" sz="2499" dirty="0" err="1">
                <a:solidFill>
                  <a:srgbClr val="292929"/>
                </a:solidFill>
                <a:latin typeface="Open Sans"/>
              </a:rPr>
              <a:t>UIButton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457200" indent="-457200">
              <a:lnSpc>
                <a:spcPts val="3499"/>
              </a:lnSpc>
              <a:spcBef>
                <a:spcPct val="0"/>
              </a:spcBef>
              <a:buAutoNum type="arabicPeriod"/>
            </a:pPr>
            <a:r>
              <a:rPr lang="en-US" altLang="ko-KR" sz="2499" dirty="0" err="1">
                <a:solidFill>
                  <a:srgbClr val="292929"/>
                </a:solidFill>
                <a:latin typeface="Open Sans"/>
              </a:rPr>
              <a:t>UITextField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코드 설명</a:t>
            </a:r>
            <a:r>
              <a:rPr lang="en-US" altLang="ko-KR" sz="4607" dirty="0">
                <a:solidFill>
                  <a:srgbClr val="292929"/>
                </a:solidFill>
                <a:ea typeface="Open Sans Bold"/>
              </a:rPr>
              <a:t> - </a:t>
            </a:r>
            <a:r>
              <a:rPr lang="ko-KR" altLang="en-US" sz="4607" dirty="0" err="1">
                <a:solidFill>
                  <a:srgbClr val="292929"/>
                </a:solidFill>
                <a:ea typeface="Open Sans Bold"/>
              </a:rPr>
              <a:t>홈화면</a:t>
            </a:r>
            <a:endParaRPr lang="en-US" sz="4607" dirty="0">
              <a:solidFill>
                <a:srgbClr val="292929"/>
              </a:solidFill>
              <a:ea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</a:rPr>
              <a:t>05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C253B56-0E84-BDA9-7F6D-66127CBF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41" y="2624861"/>
            <a:ext cx="5842000" cy="16764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461DAD5-4FE0-AFC4-F1EC-504682805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38375"/>
            <a:ext cx="11574079" cy="81299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F8A4692-A429-685F-C0EE-E80F5A96C5BB}"/>
              </a:ext>
            </a:extLst>
          </p:cNvPr>
          <p:cNvSpPr txBox="1"/>
          <p:nvPr/>
        </p:nvSpPr>
        <p:spPr>
          <a:xfrm>
            <a:off x="7772400" y="2668446"/>
            <a:ext cx="9296400" cy="957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3000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AppDelegate</a:t>
            </a:r>
            <a:endParaRPr lang="en-US" altLang="ko-KR" sz="3000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292929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사용자 정보</a:t>
            </a:r>
            <a:r>
              <a:rPr lang="en-US" altLang="ko-KR" sz="2500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ko-KR" altLang="en-US" sz="2500" dirty="0">
                <a:solidFill>
                  <a:srgbClr val="292929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모임 정보 모든 컨트롤러가 공유할 수 있도록 함</a:t>
            </a:r>
            <a:endParaRPr lang="en-US" altLang="ko-KR" sz="2500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CAE0EB1-EEDC-2308-5C50-D4E097225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72795"/>
            <a:ext cx="8001000" cy="475387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83843E9-6025-D4DE-1591-8DAAE44837D7}"/>
              </a:ext>
            </a:extLst>
          </p:cNvPr>
          <p:cNvSpPr txBox="1"/>
          <p:nvPr/>
        </p:nvSpPr>
        <p:spPr>
          <a:xfrm>
            <a:off x="381000" y="4656899"/>
            <a:ext cx="5410200" cy="185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데이터</a:t>
            </a:r>
            <a:endParaRPr lang="en-US" altLang="ko-KR" sz="3000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Firebase</a:t>
            </a:r>
            <a:r>
              <a:rPr lang="ko-KR" altLang="en-US" sz="2500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에서 가져온 모임 정보 </a:t>
            </a:r>
            <a:r>
              <a:rPr lang="en-US" altLang="ko-KR" sz="2500" dirty="0" err="1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appDelegate.meeting</a:t>
            </a:r>
            <a:r>
              <a:rPr lang="ko-KR" altLang="en-US" sz="2500" dirty="0">
                <a:solidFill>
                  <a:srgbClr val="2929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저장</a:t>
            </a:r>
            <a:endParaRPr lang="en-US" altLang="ko-KR" sz="3000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altLang="ko-KR" sz="2500" dirty="0">
              <a:solidFill>
                <a:srgbClr val="2929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683CF67-4BF7-732F-8AA2-C9046FC080F4}"/>
              </a:ext>
            </a:extLst>
          </p:cNvPr>
          <p:cNvCxnSpPr>
            <a:cxnSpLocks/>
          </p:cNvCxnSpPr>
          <p:nvPr/>
        </p:nvCxnSpPr>
        <p:spPr>
          <a:xfrm>
            <a:off x="6834841" y="3147359"/>
            <a:ext cx="708959" cy="0"/>
          </a:xfrm>
          <a:prstGeom prst="straightConnector1">
            <a:avLst/>
          </a:prstGeom>
          <a:ln>
            <a:solidFill>
              <a:srgbClr val="1F3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7A017B9-369B-B399-53AE-560C655A0C40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4648200" y="4844872"/>
            <a:ext cx="1447800" cy="0"/>
          </a:xfrm>
          <a:prstGeom prst="straightConnector1">
            <a:avLst/>
          </a:prstGeom>
          <a:ln>
            <a:solidFill>
              <a:srgbClr val="1F3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4299F1-0247-94E3-6156-68F0B422F985}"/>
              </a:ext>
            </a:extLst>
          </p:cNvPr>
          <p:cNvSpPr/>
          <p:nvPr/>
        </p:nvSpPr>
        <p:spPr>
          <a:xfrm>
            <a:off x="6705600" y="6894805"/>
            <a:ext cx="4572000" cy="229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0270" cy="1211763"/>
            <a:chOff x="0" y="0"/>
            <a:chExt cx="649019" cy="695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019" cy="695814"/>
            </a:xfrm>
            <a:custGeom>
              <a:avLst/>
              <a:gdLst/>
              <a:ahLst/>
              <a:cxnLst/>
              <a:rect l="l" t="t" r="r" b="b"/>
              <a:pathLst>
                <a:path w="649019" h="695814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42754" y="1077869"/>
            <a:ext cx="6351771" cy="9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ko-KR" altLang="en-US" sz="4607" dirty="0">
                <a:solidFill>
                  <a:srgbClr val="292929"/>
                </a:solidFill>
                <a:ea typeface="Open Sans Bold"/>
              </a:rPr>
              <a:t>코드 설명</a:t>
            </a:r>
            <a:r>
              <a:rPr lang="en-US" altLang="ko-KR" sz="4607" dirty="0">
                <a:solidFill>
                  <a:srgbClr val="292929"/>
                </a:solidFill>
                <a:ea typeface="Open Sans Bold"/>
              </a:rPr>
              <a:t> - </a:t>
            </a:r>
            <a:r>
              <a:rPr lang="ko-KR" altLang="en-US" sz="4607" dirty="0" err="1">
                <a:solidFill>
                  <a:srgbClr val="292929"/>
                </a:solidFill>
                <a:ea typeface="Open Sans Bold"/>
              </a:rPr>
              <a:t>홈화면</a:t>
            </a:r>
            <a:endParaRPr lang="en-US" sz="4607" dirty="0">
              <a:solidFill>
                <a:srgbClr val="292929"/>
              </a:solidFill>
              <a:ea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2713" y="1155428"/>
            <a:ext cx="962243" cy="77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8"/>
              </a:lnSpc>
              <a:spcBef>
                <a:spcPct val="0"/>
              </a:spcBef>
            </a:pPr>
            <a:r>
              <a:rPr lang="en-US" sz="3957">
                <a:solidFill>
                  <a:srgbClr val="F7F2EC"/>
                </a:solidFill>
                <a:latin typeface="Open Sans Bold"/>
              </a:rPr>
              <a:t>05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DBE92BB7-D0A9-8DFE-9361-810EC0D89369}"/>
              </a:ext>
            </a:extLst>
          </p:cNvPr>
          <p:cNvSpPr txBox="1"/>
          <p:nvPr/>
        </p:nvSpPr>
        <p:spPr>
          <a:xfrm>
            <a:off x="1371600" y="2781300"/>
            <a:ext cx="13164424" cy="1765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292929"/>
                </a:solidFill>
                <a:latin typeface="Open Sans"/>
              </a:rPr>
              <a:t>1.</a:t>
            </a:r>
            <a:r>
              <a:rPr lang="ko-KR" altLang="en-US" sz="3000" dirty="0">
                <a:solidFill>
                  <a:srgbClr val="292929"/>
                </a:solidFill>
                <a:latin typeface="Open Sans"/>
              </a:rPr>
              <a:t> </a:t>
            </a:r>
            <a:r>
              <a:rPr lang="en-US" altLang="ko-KR" sz="3000" dirty="0">
                <a:solidFill>
                  <a:srgbClr val="292929"/>
                </a:solidFill>
                <a:latin typeface="Open Sans"/>
              </a:rPr>
              <a:t>Table View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altLang="ko-KR" sz="3000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499" dirty="0" err="1">
                <a:solidFill>
                  <a:srgbClr val="292929"/>
                </a:solidFill>
                <a:latin typeface="Open Sans"/>
              </a:rPr>
              <a:t>Datasource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 – </a:t>
            </a:r>
            <a:r>
              <a:rPr lang="en-US" altLang="ko-KR" sz="2499" dirty="0" err="1">
                <a:solidFill>
                  <a:srgbClr val="292929"/>
                </a:solidFill>
                <a:latin typeface="Open Sans"/>
              </a:rPr>
              <a:t>cellForAt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 : 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저장한 </a:t>
            </a:r>
            <a:r>
              <a:rPr lang="en-US" altLang="ko-KR" sz="2499" dirty="0" err="1">
                <a:solidFill>
                  <a:srgbClr val="292929"/>
                </a:solidFill>
                <a:latin typeface="Open Sans"/>
              </a:rPr>
              <a:t>appDelegate.meetings</a:t>
            </a:r>
            <a:r>
              <a:rPr lang="ko-KR" altLang="en-US" sz="2499" dirty="0" err="1">
                <a:solidFill>
                  <a:srgbClr val="292929"/>
                </a:solidFill>
                <a:latin typeface="Open Sans"/>
              </a:rPr>
              <a:t>를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 각 행에 해당하는 데이터 할당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Delegate – </a:t>
            </a:r>
            <a:r>
              <a:rPr lang="en-US" altLang="ko-KR" sz="2499" dirty="0" err="1">
                <a:solidFill>
                  <a:srgbClr val="292929"/>
                </a:solidFill>
                <a:latin typeface="Open Sans"/>
              </a:rPr>
              <a:t>heightForRowAt</a:t>
            </a:r>
            <a:r>
              <a:rPr lang="en-US" altLang="ko-KR" sz="2499" dirty="0">
                <a:solidFill>
                  <a:srgbClr val="292929"/>
                </a:solidFill>
                <a:latin typeface="Open Sans"/>
              </a:rPr>
              <a:t> : </a:t>
            </a:r>
            <a:r>
              <a:rPr lang="ko-KR" altLang="en-US" sz="2499" dirty="0">
                <a:solidFill>
                  <a:srgbClr val="292929"/>
                </a:solidFill>
                <a:latin typeface="Open Sans"/>
              </a:rPr>
              <a:t>내가 해당하는 모임만 보이도록 높이 설정</a:t>
            </a:r>
            <a:endParaRPr lang="en-US" altLang="ko-KR" sz="2499" dirty="0">
              <a:solidFill>
                <a:srgbClr val="292929"/>
              </a:solidFill>
              <a:latin typeface="Open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7A49D-FAF1-ADA7-3AD2-01E1A33A5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838700"/>
            <a:ext cx="7772400" cy="48399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27F475-F904-623D-D33A-BF59D04E7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748" y="4838700"/>
            <a:ext cx="8043452" cy="48399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0FD81F-8CF7-CA69-78C3-F37B7E244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1155428"/>
            <a:ext cx="7772400" cy="20558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F658F5A-AB02-D7A6-A6E7-91258F2AB396}"/>
              </a:ext>
            </a:extLst>
          </p:cNvPr>
          <p:cNvSpPr/>
          <p:nvPr/>
        </p:nvSpPr>
        <p:spPr>
          <a:xfrm>
            <a:off x="9558748" y="6057900"/>
            <a:ext cx="8043452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1B6AE5-512D-3461-37ED-A642C87BC316}"/>
              </a:ext>
            </a:extLst>
          </p:cNvPr>
          <p:cNvSpPr/>
          <p:nvPr/>
        </p:nvSpPr>
        <p:spPr>
          <a:xfrm>
            <a:off x="9558748" y="7886700"/>
            <a:ext cx="8043452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2F26E0-40E6-BCBB-51C7-A51283FC54BF}"/>
              </a:ext>
            </a:extLst>
          </p:cNvPr>
          <p:cNvSpPr/>
          <p:nvPr/>
        </p:nvSpPr>
        <p:spPr>
          <a:xfrm>
            <a:off x="1362900" y="6667500"/>
            <a:ext cx="7772400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833A264-E181-259A-79D7-3BAF803051EB}"/>
              </a:ext>
            </a:extLst>
          </p:cNvPr>
          <p:cNvCxnSpPr>
            <a:cxnSpLocks/>
          </p:cNvCxnSpPr>
          <p:nvPr/>
        </p:nvCxnSpPr>
        <p:spPr>
          <a:xfrm flipV="1">
            <a:off x="16687800" y="3211285"/>
            <a:ext cx="0" cy="2846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292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21313</TotalTime>
  <Words>415</Words>
  <Application>Microsoft Macintosh PowerPoint</Application>
  <PresentationFormat>사용자 지정</PresentationFormat>
  <Paragraphs>108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Open Sans Bold</vt:lpstr>
      <vt:lpstr>Arial</vt:lpstr>
      <vt:lpstr>Calibri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네이비 그레이 심플한 Pitch Deck 프레젠테이션</dc:title>
  <cp:lastModifiedBy>유현경</cp:lastModifiedBy>
  <cp:revision>4</cp:revision>
  <dcterms:created xsi:type="dcterms:W3CDTF">2006-08-16T00:00:00Z</dcterms:created>
  <dcterms:modified xsi:type="dcterms:W3CDTF">2024-07-01T09:50:29Z</dcterms:modified>
  <dc:identifier>DAGIRvt9Xu0</dc:identifier>
</cp:coreProperties>
</file>